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38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media/image51.png" ContentType="image/png"/>
  <Override PartName="/ppt/media/image9.jpeg" ContentType="image/jpeg"/>
  <Override PartName="/ppt/media/image53.jpeg" ContentType="image/jpeg"/>
  <Override PartName="/ppt/media/image1.jpeg" ContentType="image/jpeg"/>
  <Override PartName="/ppt/media/image38.png" ContentType="image/png"/>
  <Override PartName="/ppt/media/image2.jpeg" ContentType="image/jpeg"/>
  <Override PartName="/ppt/media/image3.jpeg" ContentType="image/jpeg"/>
  <Override PartName="/ppt/media/image58.png" ContentType="image/png"/>
  <Override PartName="/ppt/media/image56.jpeg" ContentType="image/jpeg"/>
  <Override PartName="/ppt/media/image4.jpeg" ContentType="image/jpeg"/>
  <Override PartName="/ppt/media/image5.jpeg" ContentType="image/jpeg"/>
  <Override PartName="/ppt/media/image21.png" ContentType="image/png"/>
  <Override PartName="/ppt/media/image6.jpeg" ContentType="image/jpeg"/>
  <Override PartName="/ppt/media/image31.png" ContentType="image/png"/>
  <Override PartName="/ppt/media/image7.jpeg" ContentType="image/jpeg"/>
  <Override PartName="/ppt/media/image41.png" ContentType="image/png"/>
  <Override PartName="/ppt/media/image8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9.png" ContentType="image/png"/>
  <Override PartName="/ppt/media/image13.jpeg" ContentType="image/jpeg"/>
  <Override PartName="/ppt/media/image14.jpeg" ContentType="image/jpeg"/>
  <Override PartName="/ppt/media/image39.png" ContentType="image/png"/>
  <Override PartName="/ppt/media/image15.jpeg" ContentType="image/jpeg"/>
  <Override PartName="/ppt/media/image49.png" ContentType="image/png"/>
  <Override PartName="/ppt/media/image16.jpeg" ContentType="image/jpeg"/>
  <Override PartName="/ppt/media/image59.png" ContentType="image/png"/>
  <Override PartName="/ppt/media/image17.jpeg" ContentType="image/jpeg"/>
  <Override PartName="/ppt/media/image22.jpeg" ContentType="image/jpeg"/>
  <Override PartName="/ppt/media/image18.gif" ContentType="image/gif"/>
  <Override PartName="/ppt/media/image20.png" ContentType="image/png"/>
  <Override PartName="/ppt/media/image23.png" ContentType="image/png"/>
  <Override PartName="/ppt/media/image24.png" ContentType="image/png"/>
  <Override PartName="/ppt/media/image36.jpeg" ContentType="image/jpeg"/>
  <Override PartName="/ppt/media/image25.png" ContentType="image/png"/>
  <Override PartName="/ppt/media/image26.png" ContentType="image/png"/>
  <Override PartName="/ppt/media/image27.png" ContentType="image/png"/>
  <Override PartName="/ppt/media/image57.png" ContentType="image/png"/>
  <Override PartName="/ppt/media/image28.jpeg" ContentType="image/jpeg"/>
  <Override PartName="/ppt/media/image29.jpeg" ContentType="image/jpeg"/>
  <Override PartName="/ppt/media/image30.png" ContentType="image/png"/>
  <Override PartName="/ppt/media/image32.png" ContentType="image/png"/>
  <Override PartName="/ppt/media/image48.jpeg" ContentType="image/jpeg"/>
  <Override PartName="/ppt/media/image33.png" ContentType="image/png"/>
  <Override PartName="/ppt/media/image34.png" ContentType="image/png"/>
  <Override PartName="/ppt/media/image35.jpeg" ContentType="image/jpeg"/>
  <Override PartName="/ppt/media/image37.jpeg" ContentType="image/jpeg"/>
  <Override PartName="/ppt/media/image42.jpeg" ContentType="image/jpeg"/>
  <Override PartName="/ppt/media/image40.png" ContentType="image/png"/>
  <Override PartName="/ppt/media/image43.jpeg" ContentType="image/jpe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50.jpeg" ContentType="image/jpeg"/>
  <Override PartName="/ppt/media/image52.png" ContentType="image/png"/>
  <Override PartName="/ppt/media/image54.png" ContentType="image/png"/>
  <Override PartName="/ppt/media/image55.png" ContentType="image/png"/>
  <Override PartName="/ppt/media/image60.jpeg" ContentType="image/jpeg"/>
  <Override PartName="/ppt/media/image61.png" ContentType="image/png"/>
  <Override PartName="/ppt/media/image62.png" ContentType="image/png"/>
  <Override PartName="/ppt/media/image6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</p:sldIdLst>
  <p:sldSz cx="10096500" cy="75565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720" y="301320"/>
            <a:ext cx="908640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720" y="1767960"/>
            <a:ext cx="90864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720" y="4057200"/>
            <a:ext cx="90864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720" y="301320"/>
            <a:ext cx="908640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720" y="1767960"/>
            <a:ext cx="443412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60960" y="1767960"/>
            <a:ext cx="443412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720" y="4057200"/>
            <a:ext cx="443412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60960" y="4057200"/>
            <a:ext cx="443412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720" y="301320"/>
            <a:ext cx="908640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720" y="1767960"/>
            <a:ext cx="292572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6960" y="1767960"/>
            <a:ext cx="292572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49560" y="1767960"/>
            <a:ext cx="292572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720" y="4057200"/>
            <a:ext cx="292572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6960" y="4057200"/>
            <a:ext cx="292572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49560" y="4057200"/>
            <a:ext cx="292572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720" y="301320"/>
            <a:ext cx="908640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720" y="1767960"/>
            <a:ext cx="9086400" cy="438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720" y="301320"/>
            <a:ext cx="908640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720" y="1767960"/>
            <a:ext cx="9086400" cy="438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720" y="301320"/>
            <a:ext cx="908640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720" y="1767960"/>
            <a:ext cx="4434120" cy="438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60960" y="1767960"/>
            <a:ext cx="4434120" cy="438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720" y="301320"/>
            <a:ext cx="908640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720" y="301320"/>
            <a:ext cx="9086400" cy="5848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720" y="301320"/>
            <a:ext cx="908640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720" y="1767960"/>
            <a:ext cx="443412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60960" y="1767960"/>
            <a:ext cx="4434120" cy="438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720" y="4057200"/>
            <a:ext cx="443412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720" y="301320"/>
            <a:ext cx="908640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720" y="1767960"/>
            <a:ext cx="4434120" cy="438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60960" y="1767960"/>
            <a:ext cx="443412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60960" y="4057200"/>
            <a:ext cx="443412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720" y="301320"/>
            <a:ext cx="908640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720" y="1767960"/>
            <a:ext cx="443412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60960" y="1767960"/>
            <a:ext cx="443412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720" y="4057200"/>
            <a:ext cx="90864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1456560"/>
            <a:ext cx="10057680" cy="360"/>
          </a:xfrm>
          <a:custGeom>
            <a:avLst/>
            <a:gdLst/>
            <a:ahLst/>
            <a:rect l="l" t="t" r="r" b="b"/>
            <a:pathLst>
              <a:path w="10058400" h="0">
                <a:moveTo>
                  <a:pt x="0" y="0"/>
                </a:moveTo>
                <a:lnTo>
                  <a:pt x="10058400" y="0"/>
                </a:lnTo>
              </a:path>
            </a:pathLst>
          </a:custGeom>
          <a:noFill/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504720" y="301320"/>
            <a:ext cx="908640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720" y="1767960"/>
            <a:ext cx="9086400" cy="438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iYPJLRVrC18" TargetMode="External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jpe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8.gif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jpeg"/><Relationship Id="rId5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jpeg"/><Relationship Id="rId4" Type="http://schemas.openxmlformats.org/officeDocument/2006/relationships/image" Target="../media/image29.jpeg"/><Relationship Id="rId5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jpeg"/><Relationship Id="rId4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jpeg"/><Relationship Id="rId3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jpeg"/><Relationship Id="rId4" Type="http://schemas.openxmlformats.org/officeDocument/2006/relationships/image" Target="../media/image43.jpeg"/><Relationship Id="rId5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hyperlink" Target="http://alexdp.free.fr/violetumleditor/page.php" TargetMode="External"/><Relationship Id="rId3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jpeg"/><Relationship Id="rId3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hyperlink" Target="http://nclass.sourceforge.net/" TargetMode="External"/><Relationship Id="rId3" Type="http://schemas.openxmlformats.org/officeDocument/2006/relationships/hyperlink" Target="http://people.cs.ksu.edu/~schmidt/501s13/Lectures/VSnotesS.html#0.1" TargetMode="External"/><Relationship Id="rId4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jpeg"/><Relationship Id="rId3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hyperlink" Target="https://www.recreationalflying.com/tutorials/groundschool/index.html" TargetMode="External"/><Relationship Id="rId3" Type="http://schemas.openxmlformats.org/officeDocument/2006/relationships/hyperlink" Target="https://www.grc.nasa.gov/www/k-12/airplane/forces.html" TargetMode="External"/><Relationship Id="rId4" Type="http://schemas.openxmlformats.org/officeDocument/2006/relationships/hyperlink" Target="https://www.grc.nasa.gov/www/k-12/VirtualAero/BottleRocket/airplane/forces.html" TargetMode="External"/><Relationship Id="rId5" Type="http://schemas.openxmlformats.org/officeDocument/2006/relationships/hyperlink" Target="https://www.grc.nasa.gov/www/k-12/UEET/StudentSite/dynamicsofflight.html" TargetMode="External"/><Relationship Id="rId6" Type="http://schemas.openxmlformats.org/officeDocument/2006/relationships/hyperlink" Target="http://jeb.biologists.org/content/218/5/653" TargetMode="External"/><Relationship Id="rId7" Type="http://schemas.openxmlformats.org/officeDocument/2006/relationships/hyperlink" Target="http://heli-air.net/2016/02/08/the-ideal-aerofoil/" TargetMode="External"/><Relationship Id="rId8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60.jpe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jpe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490320" y="577800"/>
            <a:ext cx="911520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Arial"/>
              </a:rPr>
              <a:t>MO</a:t>
            </a:r>
            <a:r>
              <a:rPr b="1" lang="en-US" sz="4000" spc="-9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1" lang="en-US" sz="4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1" lang="en-US" sz="4000" spc="-7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1" lang="en-US" sz="4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1" lang="en-US" sz="4000" spc="-26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1" lang="en-US" sz="4000" spc="-1" strike="noStrike">
                <a:solidFill>
                  <a:srgbClr val="000000"/>
                </a:solidFill>
                <a:latin typeface="Arial"/>
              </a:rPr>
              <a:t>NG</a:t>
            </a:r>
            <a:r>
              <a:rPr b="1" lang="en-US" sz="4000" spc="-49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4000" spc="-1" strike="noStrike">
                <a:solidFill>
                  <a:srgbClr val="000000"/>
                </a:solidFill>
                <a:latin typeface="Arial"/>
              </a:rPr>
              <a:t>PHY</a:t>
            </a:r>
            <a:r>
              <a:rPr b="1" lang="en-US" sz="4000" spc="-7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1" lang="en-US" sz="4000" spc="-9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1" lang="en-US" sz="4000" spc="-1" strike="noStrike">
                <a:solidFill>
                  <a:srgbClr val="000000"/>
                </a:solidFill>
                <a:latin typeface="Arial"/>
              </a:rPr>
              <a:t>CAL</a:t>
            </a:r>
            <a:r>
              <a:rPr b="1" lang="en-US" sz="4000" spc="-165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4000" spc="-1" strike="noStrike">
                <a:solidFill>
                  <a:srgbClr val="000000"/>
                </a:solidFill>
                <a:latin typeface="Arial"/>
              </a:rPr>
              <a:t>SYS</a:t>
            </a:r>
            <a:r>
              <a:rPr b="1" lang="en-US" sz="4000" spc="-26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1" lang="en-US" sz="4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1" lang="en-US" sz="4000" spc="-7" strike="noStrike">
                <a:solidFill>
                  <a:srgbClr val="000000"/>
                </a:solidFill>
                <a:latin typeface="Arial"/>
              </a:rPr>
              <a:t>MS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0" name="CustomShape 2"/>
          <p:cNvSpPr/>
          <p:nvPr/>
        </p:nvSpPr>
        <p:spPr>
          <a:xfrm>
            <a:off x="324000" y="1683720"/>
            <a:ext cx="9153360" cy="73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440" algn="ctr">
              <a:lnSpc>
                <a:spcPct val="100000"/>
              </a:lnSpc>
              <a:spcBef>
                <a:spcPts val="2276"/>
              </a:spcBef>
            </a:pPr>
            <a:r>
              <a:rPr b="0" lang="en-US" sz="4800" spc="-1" strike="noStrike">
                <a:solidFill>
                  <a:srgbClr val="000000"/>
                </a:solidFill>
                <a:latin typeface="Arial"/>
                <a:ea typeface="DejaVu Sans"/>
              </a:rPr>
              <a:t>Programming Simulations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41" name="Picture 5" descr=""/>
          <p:cNvPicPr/>
          <p:nvPr/>
        </p:nvPicPr>
        <p:blipFill>
          <a:blip r:embed="rId1"/>
          <a:stretch/>
        </p:blipFill>
        <p:spPr>
          <a:xfrm>
            <a:off x="1924200" y="2863800"/>
            <a:ext cx="6247800" cy="4413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ustomShape 1"/>
          <p:cNvSpPr/>
          <p:nvPr/>
        </p:nvSpPr>
        <p:spPr>
          <a:xfrm>
            <a:off x="247680" y="641880"/>
            <a:ext cx="10438560" cy="116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HISTORY - Scientific Background for Physics of Flight </a:t>
            </a:r>
            <a:br/>
            <a:endParaRPr b="0" lang="en-US" sz="3200" spc="-1" strike="noStrike">
              <a:latin typeface="Arial"/>
            </a:endParaRPr>
          </a:p>
        </p:txBody>
      </p:sp>
      <p:sp>
        <p:nvSpPr>
          <p:cNvPr id="71" name="CustomShape 2"/>
          <p:cNvSpPr/>
          <p:nvPr/>
        </p:nvSpPr>
        <p:spPr>
          <a:xfrm>
            <a:off x="415440" y="2348280"/>
            <a:ext cx="9265320" cy="61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	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	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2" name="CustomShape 3"/>
          <p:cNvSpPr/>
          <p:nvPr/>
        </p:nvSpPr>
        <p:spPr>
          <a:xfrm>
            <a:off x="508320" y="2066400"/>
            <a:ext cx="75463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Mathematical analysis , Wind tunnel experimentations , Computer simulations 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3" name="Picture 6" descr=""/>
          <p:cNvPicPr/>
          <p:nvPr/>
        </p:nvPicPr>
        <p:blipFill>
          <a:blip r:embed="rId1"/>
          <a:stretch/>
        </p:blipFill>
        <p:spPr>
          <a:xfrm>
            <a:off x="628560" y="3091320"/>
            <a:ext cx="3967560" cy="2975760"/>
          </a:xfrm>
          <a:prstGeom prst="rect">
            <a:avLst/>
          </a:prstGeom>
          <a:ln>
            <a:noFill/>
          </a:ln>
        </p:spPr>
      </p:pic>
      <p:pic>
        <p:nvPicPr>
          <p:cNvPr id="74" name="Picture 8" descr=""/>
          <p:cNvPicPr/>
          <p:nvPr/>
        </p:nvPicPr>
        <p:blipFill>
          <a:blip r:embed="rId2"/>
          <a:stretch/>
        </p:blipFill>
        <p:spPr>
          <a:xfrm>
            <a:off x="5698440" y="3091320"/>
            <a:ext cx="3768840" cy="3101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ustomShape 1"/>
          <p:cNvSpPr/>
          <p:nvPr/>
        </p:nvSpPr>
        <p:spPr>
          <a:xfrm>
            <a:off x="490320" y="641880"/>
            <a:ext cx="911520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VR – ”BIRDLY”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6" name="CustomShape 2"/>
          <p:cNvSpPr/>
          <p:nvPr/>
        </p:nvSpPr>
        <p:spPr>
          <a:xfrm>
            <a:off x="464760" y="1675080"/>
            <a:ext cx="9140760" cy="146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Simulation experience of a bird-like flight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Somniacs together with Zurich University of Art and Design </a:t>
            </a: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 flying simulator “Birdly”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1"/>
              </a:rPr>
              <a:t>https://www.youtube.com/watch?v=iYPJLRVrC18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77" name="Picture 5" descr=""/>
          <p:cNvPicPr/>
          <p:nvPr/>
        </p:nvPicPr>
        <p:blipFill>
          <a:blip r:embed="rId2"/>
          <a:stretch/>
        </p:blipFill>
        <p:spPr>
          <a:xfrm>
            <a:off x="3346920" y="2875320"/>
            <a:ext cx="5885640" cy="4183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490320" y="641880"/>
            <a:ext cx="9115200" cy="67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BATS – flight shortly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79" name="Picture 7" descr=""/>
          <p:cNvPicPr/>
          <p:nvPr/>
        </p:nvPicPr>
        <p:blipFill>
          <a:blip r:embed="rId1"/>
          <a:stretch/>
        </p:blipFill>
        <p:spPr>
          <a:xfrm>
            <a:off x="4477320" y="2558880"/>
            <a:ext cx="5128200" cy="3263040"/>
          </a:xfrm>
          <a:prstGeom prst="rect">
            <a:avLst/>
          </a:prstGeom>
          <a:ln>
            <a:noFill/>
          </a:ln>
        </p:spPr>
      </p:pic>
      <p:sp>
        <p:nvSpPr>
          <p:cNvPr id="80" name="CustomShape 2"/>
          <p:cNvSpPr/>
          <p:nvPr/>
        </p:nvSpPr>
        <p:spPr>
          <a:xfrm>
            <a:off x="490320" y="1873080"/>
            <a:ext cx="3986280" cy="585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Their flying cycle consists of upstroke and downstroke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The main goal of flight is to minimize physical forces of Gravity during the upstroke and maximize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air-displacement during the downstroke.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Bats do have both day- and nighttime visions (black and white gamma).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Details of objects are missing in their visual system.  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Their size and the wingspan influence the flying gait – bigger bats fly faster than the smaller ones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They use echolocation for orientation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490320" y="641880"/>
            <a:ext cx="9115200" cy="67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BATS – flight shortly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581760" y="2078280"/>
            <a:ext cx="951372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83" name="Picture 3" descr=""/>
          <p:cNvPicPr/>
          <p:nvPr/>
        </p:nvPicPr>
        <p:blipFill>
          <a:blip r:embed="rId1"/>
          <a:stretch/>
        </p:blipFill>
        <p:spPr>
          <a:xfrm>
            <a:off x="1771560" y="1568520"/>
            <a:ext cx="6383520" cy="5894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490320" y="641880"/>
            <a:ext cx="911520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AERODYNAMICS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85" name="Picture 4" descr=""/>
          <p:cNvPicPr/>
          <p:nvPr/>
        </p:nvPicPr>
        <p:blipFill>
          <a:blip r:embed="rId1"/>
          <a:stretch/>
        </p:blipFill>
        <p:spPr>
          <a:xfrm>
            <a:off x="4890240" y="1949400"/>
            <a:ext cx="4747320" cy="3839040"/>
          </a:xfrm>
          <a:prstGeom prst="rect">
            <a:avLst/>
          </a:prstGeom>
          <a:ln>
            <a:noFill/>
          </a:ln>
        </p:spPr>
      </p:pic>
      <p:pic>
        <p:nvPicPr>
          <p:cNvPr id="86" name="Picture 8" descr=""/>
          <p:cNvPicPr/>
          <p:nvPr/>
        </p:nvPicPr>
        <p:blipFill>
          <a:blip r:embed="rId2"/>
          <a:stretch/>
        </p:blipFill>
        <p:spPr>
          <a:xfrm>
            <a:off x="324000" y="1949400"/>
            <a:ext cx="4171320" cy="3853800"/>
          </a:xfrm>
          <a:prstGeom prst="rect">
            <a:avLst/>
          </a:prstGeom>
          <a:ln>
            <a:noFill/>
          </a:ln>
        </p:spPr>
      </p:pic>
      <p:sp>
        <p:nvSpPr>
          <p:cNvPr id="87" name="CustomShape 2"/>
          <p:cNvSpPr/>
          <p:nvPr/>
        </p:nvSpPr>
        <p:spPr>
          <a:xfrm>
            <a:off x="344160" y="5938200"/>
            <a:ext cx="4182840" cy="14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Forces influencing the flying body in the air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First Law of Motion !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Planes stay in the air as there´s no Netto-Force influencing them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Wingdings"/>
                <a:ea typeface="DejaVu Sans"/>
              </a:rPr>
              <a:t>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if there´s no Netto-Force the object at rest stays at rest and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an object at motion stays that way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88" name="CustomShape 3"/>
          <p:cNvSpPr/>
          <p:nvPr/>
        </p:nvSpPr>
        <p:spPr>
          <a:xfrm>
            <a:off x="4950360" y="5938200"/>
            <a:ext cx="4944960" cy="100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Having air molecules pushing the plain up is the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crucial part of flying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Air speed over the top wing has to be faster than below wing </a:t>
            </a:r>
            <a:r>
              <a:rPr b="0" lang="en-US" sz="1200" spc="-1" strike="noStrike">
                <a:solidFill>
                  <a:srgbClr val="000000"/>
                </a:solidFill>
                <a:latin typeface="Wingdings"/>
                <a:ea typeface="DejaVu Sans"/>
              </a:rPr>
              <a:t>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air pressure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on top will be lower than at the bottom</a:t>
            </a:r>
            <a:endParaRPr b="0" lang="en-US" sz="12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490320" y="641880"/>
            <a:ext cx="911520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AERODYNAMICS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0" y="1456560"/>
            <a:ext cx="10057680" cy="360"/>
          </a:xfrm>
          <a:custGeom>
            <a:avLst/>
            <a:gdLst/>
            <a:ahLst/>
            <a:rect l="l" t="t" r="r" b="b"/>
            <a:pathLst>
              <a:path w="10058400" h="0">
                <a:moveTo>
                  <a:pt x="0" y="0"/>
                </a:moveTo>
                <a:lnTo>
                  <a:pt x="10058400" y="0"/>
                </a:lnTo>
              </a:path>
            </a:pathLst>
          </a:custGeom>
          <a:noFill/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3"/>
          <p:cNvSpPr/>
          <p:nvPr/>
        </p:nvSpPr>
        <p:spPr>
          <a:xfrm>
            <a:off x="649440" y="1995120"/>
            <a:ext cx="7736760" cy="11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Newton´s 2nd and 3d laws of motion explain the basic principals of aerodynamics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92" name="Picture 8" descr=""/>
          <p:cNvPicPr/>
          <p:nvPr/>
        </p:nvPicPr>
        <p:blipFill>
          <a:blip r:embed="rId1"/>
          <a:stretch/>
        </p:blipFill>
        <p:spPr>
          <a:xfrm>
            <a:off x="2003760" y="2565720"/>
            <a:ext cx="6244200" cy="4682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490320" y="641880"/>
            <a:ext cx="9115200" cy="67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AERODYNAMICS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490320" y="1739520"/>
            <a:ext cx="7761600" cy="928800"/>
          </a:xfrm>
          <a:prstGeom prst="rect">
            <a:avLst/>
          </a:prstGeom>
          <a:blipFill rotWithShape="0">
            <a:blip r:embed="rId1"/>
            <a:stretch>
              <a:fillRect l="-649" t="-2640" r="0" b="-8061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CustomShape 3"/>
          <p:cNvSpPr/>
          <p:nvPr/>
        </p:nvSpPr>
        <p:spPr>
          <a:xfrm>
            <a:off x="461160" y="3017520"/>
            <a:ext cx="9048600" cy="800640"/>
          </a:xfrm>
          <a:prstGeom prst="rect">
            <a:avLst/>
          </a:prstGeom>
          <a:blipFill rotWithShape="0">
            <a:blip r:embed="rId2"/>
            <a:stretch>
              <a:fillRect l="-553" t="-3058" r="0" b="-3058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6" name="CustomShape 4"/>
          <p:cNvSpPr/>
          <p:nvPr/>
        </p:nvSpPr>
        <p:spPr>
          <a:xfrm>
            <a:off x="490320" y="4159080"/>
            <a:ext cx="9432720" cy="755280"/>
          </a:xfrm>
          <a:prstGeom prst="rect">
            <a:avLst/>
          </a:prstGeom>
          <a:blipFill rotWithShape="0">
            <a:blip r:embed="rId3"/>
            <a:stretch>
              <a:fillRect l="-531" t="-3267" r="0" b="-9928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7" name="Picture 10" descr=""/>
          <p:cNvPicPr/>
          <p:nvPr/>
        </p:nvPicPr>
        <p:blipFill>
          <a:blip r:embed="rId4"/>
          <a:stretch/>
        </p:blipFill>
        <p:spPr>
          <a:xfrm>
            <a:off x="171360" y="5022720"/>
            <a:ext cx="2590200" cy="2172240"/>
          </a:xfrm>
          <a:prstGeom prst="rect">
            <a:avLst/>
          </a:prstGeom>
          <a:ln>
            <a:noFill/>
          </a:ln>
        </p:spPr>
      </p:pic>
      <p:sp>
        <p:nvSpPr>
          <p:cNvPr id="98" name="CustomShape 5"/>
          <p:cNvSpPr/>
          <p:nvPr/>
        </p:nvSpPr>
        <p:spPr>
          <a:xfrm>
            <a:off x="3214440" y="5509080"/>
            <a:ext cx="6706440" cy="11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All the </a:t>
            </a:r>
            <a:r>
              <a:rPr b="1" lang="en-US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forces and Moments are vector units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, since they represent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changes of the position of the body in space under the applied forces.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Momentum is applied as soon as the body changes its position in the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space. 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490320" y="422640"/>
            <a:ext cx="9115200" cy="127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  </a:t>
            </a:r>
            <a:br/>
            <a:endParaRPr b="0" lang="en-US" sz="4000" spc="-1" strike="noStrike"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490320" y="422640"/>
            <a:ext cx="9115200" cy="1654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 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1" name="CustomShape 3"/>
          <p:cNvSpPr/>
          <p:nvPr/>
        </p:nvSpPr>
        <p:spPr>
          <a:xfrm>
            <a:off x="510480" y="2078280"/>
            <a:ext cx="5363280" cy="1206720"/>
          </a:xfrm>
          <a:prstGeom prst="rect">
            <a:avLst/>
          </a:prstGeom>
          <a:blipFill rotWithShape="0">
            <a:blip r:embed="rId2"/>
            <a:stretch>
              <a:fillRect l="-697" t="-2026" r="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2" name="CustomShape 4"/>
          <p:cNvSpPr/>
          <p:nvPr/>
        </p:nvSpPr>
        <p:spPr>
          <a:xfrm>
            <a:off x="538560" y="3285720"/>
            <a:ext cx="8366400" cy="1916640"/>
          </a:xfrm>
          <a:prstGeom prst="rect">
            <a:avLst/>
          </a:prstGeom>
          <a:blipFill rotWithShape="0">
            <a:blip r:embed="rId3"/>
            <a:stretch>
              <a:fillRect l="-447" t="-1294" r="-298" b="-3919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3" name="CustomShape 5"/>
          <p:cNvSpPr/>
          <p:nvPr/>
        </p:nvSpPr>
        <p:spPr>
          <a:xfrm>
            <a:off x="573480" y="5683320"/>
            <a:ext cx="9009360" cy="11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The larger the object/e.g.bat is, the faster it flies (in order to generate lift required to fly 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Since wings generate lift due to the flow of air over the wing surface, larger wings with low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wingload (the total weight of an aircraft divided by the area of its wing) would have more lift at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any given speed. 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490320" y="422640"/>
            <a:ext cx="9115200" cy="127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AERODYNAMICS  </a:t>
            </a:r>
            <a:br/>
            <a:endParaRPr b="0" lang="en-US" sz="4000" spc="-1" strike="noStrike">
              <a:latin typeface="Arial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490320" y="422640"/>
            <a:ext cx="9115200" cy="1654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 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6" name="CustomShape 3"/>
          <p:cNvSpPr/>
          <p:nvPr/>
        </p:nvSpPr>
        <p:spPr>
          <a:xfrm>
            <a:off x="4572000" y="5029200"/>
            <a:ext cx="5192640" cy="1916640"/>
          </a:xfrm>
          <a:prstGeom prst="rect">
            <a:avLst/>
          </a:prstGeom>
          <a:blipFill rotWithShape="0">
            <a:blip r:embed="rId2"/>
            <a:stretch>
              <a:fillRect l="-721" t="-1294" r="0" b="-4611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7" name="Picture 5" descr=""/>
          <p:cNvPicPr/>
          <p:nvPr/>
        </p:nvPicPr>
        <p:blipFill>
          <a:blip r:embed="rId3"/>
          <a:stretch/>
        </p:blipFill>
        <p:spPr>
          <a:xfrm>
            <a:off x="490320" y="4664160"/>
            <a:ext cx="3828240" cy="2781000"/>
          </a:xfrm>
          <a:prstGeom prst="rect">
            <a:avLst/>
          </a:prstGeom>
          <a:ln>
            <a:noFill/>
          </a:ln>
        </p:spPr>
      </p:pic>
      <p:pic>
        <p:nvPicPr>
          <p:cNvPr id="108" name="Picture 8" descr=""/>
          <p:cNvPicPr/>
          <p:nvPr/>
        </p:nvPicPr>
        <p:blipFill>
          <a:blip r:embed="rId4"/>
          <a:stretch/>
        </p:blipFill>
        <p:spPr>
          <a:xfrm>
            <a:off x="490320" y="1599840"/>
            <a:ext cx="8523000" cy="2838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490320" y="323280"/>
            <a:ext cx="9115200" cy="97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AERODYNAMICS  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490320" y="323280"/>
            <a:ext cx="9115200" cy="9777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 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1" name="CustomShape 3"/>
          <p:cNvSpPr/>
          <p:nvPr/>
        </p:nvSpPr>
        <p:spPr>
          <a:xfrm>
            <a:off x="490320" y="1873080"/>
            <a:ext cx="9335520" cy="5354640"/>
          </a:xfrm>
          <a:prstGeom prst="rect">
            <a:avLst/>
          </a:prstGeom>
          <a:blipFill rotWithShape="0">
            <a:blip r:embed="rId2"/>
            <a:stretch>
              <a:fillRect l="-536" t="-464" r="0" b="-941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2" name="CustomShape 4"/>
          <p:cNvSpPr/>
          <p:nvPr/>
        </p:nvSpPr>
        <p:spPr>
          <a:xfrm>
            <a:off x="3371760" y="3016080"/>
            <a:ext cx="2423160" cy="934920"/>
          </a:xfrm>
          <a:prstGeom prst="rect">
            <a:avLst/>
          </a:prstGeom>
          <a:blipFill rotWithShape="0">
            <a:blip r:embed="rId3"/>
            <a:stretch>
              <a:fillRect l="-2065" t="-2654" r="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490320" y="641880"/>
            <a:ext cx="911520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0" lang="en-US" sz="4400" spc="-7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UT</a:t>
            </a:r>
            <a:r>
              <a:rPr b="0" lang="en-US" sz="4400" spc="-2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INE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3" name="CustomShape 2"/>
          <p:cNvSpPr/>
          <p:nvPr/>
        </p:nvSpPr>
        <p:spPr>
          <a:xfrm>
            <a:off x="600120" y="1766160"/>
            <a:ext cx="6962040" cy="28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314280" indent="-30096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2800" spc="-330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oday</a:t>
            </a:r>
            <a:r>
              <a:rPr b="0" lang="en-US" sz="2800" spc="-9" strike="noStrike">
                <a:solidFill>
                  <a:srgbClr val="000000"/>
                </a:solidFill>
                <a:latin typeface="Arial"/>
                <a:ea typeface="DejaVu Sans"/>
              </a:rPr>
              <a:t>'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US" sz="2800" spc="-109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top</a:t>
            </a:r>
            <a:r>
              <a:rPr b="0" lang="en-US" sz="2800" spc="-9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en-US" sz="2800" spc="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s:</a:t>
            </a:r>
            <a:endParaRPr b="0" lang="en-US" sz="2800" spc="-1" strike="noStrike">
              <a:latin typeface="Arial"/>
            </a:endParaRPr>
          </a:p>
          <a:p>
            <a:pPr lvl="1" marL="763920" indent="-319320">
              <a:lnSpc>
                <a:spcPct val="100000"/>
              </a:lnSpc>
              <a:spcBef>
                <a:spcPts val="1176"/>
              </a:spcBef>
              <a:buClr>
                <a:srgbClr val="000000"/>
              </a:buClr>
              <a:buFont typeface="Arial"/>
              <a:buChar char="−"/>
            </a:pP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VR (shortly)</a:t>
            </a:r>
            <a:endParaRPr b="0" lang="en-US" sz="2800" spc="-1" strike="noStrike">
              <a:latin typeface="Arial"/>
            </a:endParaRPr>
          </a:p>
          <a:p>
            <a:pPr lvl="1" marL="763920" indent="-319320">
              <a:lnSpc>
                <a:spcPct val="100000"/>
              </a:lnSpc>
              <a:spcBef>
                <a:spcPts val="1176"/>
              </a:spcBef>
              <a:buClr>
                <a:srgbClr val="000000"/>
              </a:buClr>
              <a:buFont typeface="Arial"/>
              <a:buChar char="−"/>
            </a:pP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Aerodynamics of biological motion</a:t>
            </a:r>
            <a:endParaRPr b="0" lang="en-US" sz="2800" spc="-1" strike="noStrike">
              <a:latin typeface="Arial"/>
            </a:endParaRPr>
          </a:p>
          <a:p>
            <a:pPr lvl="1" marL="763920" indent="-319320">
              <a:lnSpc>
                <a:spcPct val="100000"/>
              </a:lnSpc>
              <a:spcBef>
                <a:spcPts val="1500"/>
              </a:spcBef>
              <a:buClr>
                <a:srgbClr val="000000"/>
              </a:buClr>
              <a:buFont typeface="Arial"/>
              <a:buChar char="−"/>
            </a:pPr>
            <a:r>
              <a:rPr b="0" i="1" lang="en-US" sz="2800" spc="-15" strike="noStrike">
                <a:solidFill>
                  <a:srgbClr val="000000"/>
                </a:solidFill>
                <a:latin typeface="Arial"/>
                <a:ea typeface="DejaVu Sans"/>
              </a:rPr>
              <a:t>Group work and exercises</a:t>
            </a:r>
            <a:endParaRPr b="0" lang="en-US" sz="2800" spc="-1" strike="noStrike">
              <a:latin typeface="Arial"/>
            </a:endParaRPr>
          </a:p>
          <a:p>
            <a:pPr lvl="1" marL="763920" indent="-319320">
              <a:lnSpc>
                <a:spcPct val="100000"/>
              </a:lnSpc>
              <a:spcBef>
                <a:spcPts val="1500"/>
              </a:spcBef>
              <a:buClr>
                <a:srgbClr val="000000"/>
              </a:buClr>
              <a:buFont typeface="Arial"/>
              <a:buChar char="−"/>
            </a:pPr>
            <a:r>
              <a:rPr b="0" i="1" lang="en-US" sz="2800" spc="-15" strike="noStrike">
                <a:solidFill>
                  <a:srgbClr val="000000"/>
                </a:solidFill>
                <a:latin typeface="Arial"/>
                <a:ea typeface="DejaVu Sans"/>
              </a:rPr>
              <a:t>Deliveries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44" name="Picture 4" descr=""/>
          <p:cNvPicPr/>
          <p:nvPr/>
        </p:nvPicPr>
        <p:blipFill>
          <a:blip r:embed="rId1"/>
          <a:stretch/>
        </p:blipFill>
        <p:spPr>
          <a:xfrm>
            <a:off x="6343560" y="3473280"/>
            <a:ext cx="3656880" cy="3669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490320" y="279000"/>
            <a:ext cx="9115200" cy="97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AERODYNAMICS  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490320" y="279000"/>
            <a:ext cx="9115200" cy="9777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 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274320" y="1920240"/>
            <a:ext cx="9419040" cy="2584440"/>
          </a:xfrm>
          <a:prstGeom prst="rect">
            <a:avLst/>
          </a:prstGeom>
          <a:blipFill rotWithShape="0">
            <a:blip r:embed="rId2"/>
            <a:stretch>
              <a:fillRect l="-532" t="-963" r="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16" name="Picture 8" descr=""/>
          <p:cNvPicPr/>
          <p:nvPr/>
        </p:nvPicPr>
        <p:blipFill>
          <a:blip r:embed="rId3"/>
          <a:stretch/>
        </p:blipFill>
        <p:spPr>
          <a:xfrm>
            <a:off x="2696400" y="4610880"/>
            <a:ext cx="4702680" cy="2786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490320" y="641880"/>
            <a:ext cx="9115200" cy="676440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BATS´ FLYING GATE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18" name="Picture 10" descr=""/>
          <p:cNvPicPr/>
          <p:nvPr/>
        </p:nvPicPr>
        <p:blipFill>
          <a:blip r:embed="rId1"/>
          <a:stretch/>
        </p:blipFill>
        <p:spPr>
          <a:xfrm>
            <a:off x="0" y="3196080"/>
            <a:ext cx="6524640" cy="3071520"/>
          </a:xfrm>
          <a:prstGeom prst="rect">
            <a:avLst/>
          </a:prstGeom>
          <a:ln>
            <a:noFill/>
          </a:ln>
        </p:spPr>
      </p:pic>
      <p:sp>
        <p:nvSpPr>
          <p:cNvPr id="119" name="CustomShape 2"/>
          <p:cNvSpPr/>
          <p:nvPr/>
        </p:nvSpPr>
        <p:spPr>
          <a:xfrm>
            <a:off x="546480" y="1644480"/>
            <a:ext cx="9356760" cy="11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Locomotor kinetics (vertical lift to overcome gravity and thrust to overcome drag) and kinematics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should be to considered together with wing size and shape (bat´s wing is ideal aerofoil), air density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and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angle of the attack (</a:t>
            </a:r>
            <a:r>
              <a:rPr b="1" lang="en-US" sz="1800" spc="-1" strike="noStrike">
                <a:solidFill>
                  <a:srgbClr val="000000"/>
                </a:solidFill>
                <a:latin typeface="Symbol"/>
                <a:ea typeface="DejaVu Sans"/>
              </a:rPr>
              <a:t>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. </a:t>
            </a:r>
            <a:r>
              <a:rPr b="0" lang="en-US" sz="1800" spc="-1" strike="noStrike">
                <a:solidFill>
                  <a:srgbClr val="000000"/>
                </a:solidFill>
                <a:latin typeface="Symbol"/>
                <a:ea typeface="DejaVu Sans"/>
              </a:rPr>
              <a:t>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controls the lift. 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Flight locomotion is divided into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upstroke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and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downstroke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, which produced one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wingbeat cycle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.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0" name="Picture 14" descr=""/>
          <p:cNvPicPr/>
          <p:nvPr/>
        </p:nvPicPr>
        <p:blipFill>
          <a:blip r:embed="rId2"/>
          <a:stretch/>
        </p:blipFill>
        <p:spPr>
          <a:xfrm>
            <a:off x="6572160" y="3972600"/>
            <a:ext cx="3386880" cy="1877760"/>
          </a:xfrm>
          <a:prstGeom prst="rect">
            <a:avLst/>
          </a:prstGeom>
          <a:ln w="3240">
            <a:solidFill>
              <a:srgbClr val="000000"/>
            </a:solidFill>
            <a:miter/>
          </a:ln>
          <a:effectLst>
            <a:outerShdw algn="tl" blurRad="50800" dir="2700000" dist="38100" rotWithShape="0">
              <a:srgbClr val="000000">
                <a:alpha val="43000"/>
              </a:srgbClr>
            </a:outerShdw>
          </a:effectLst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490320" y="641880"/>
            <a:ext cx="9115200" cy="676440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BATS´ FLYING GATE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448920" y="1836720"/>
            <a:ext cx="4190400" cy="374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Downstroke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(when the wing goes down it opens in the joint similar to an umbrella principle and creates the following 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wing surface become bigger,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drag increases,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thrust decreases, </a:t>
            </a: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ymbol"/>
              <a:buChar char="a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at low speed = 50°;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Symbol"/>
                <a:ea typeface="DejaVu Sans"/>
              </a:rPr>
              <a:t>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at high speed = 10° (in both cases lift is preserved).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A highly streamlined wing would have a high lift coefficient and low drag coefficient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123" name="CustomShape 3"/>
          <p:cNvSpPr/>
          <p:nvPr/>
        </p:nvSpPr>
        <p:spPr>
          <a:xfrm>
            <a:off x="5276880" y="1797120"/>
            <a:ext cx="4571280" cy="319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Upstroke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(when the wing goes up, it bents at the joint 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wing surface become smaller,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lift increases,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thrust increases,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drag decreases, </a:t>
            </a: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ymbol"/>
              <a:buChar char="a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at low speed = -70°;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Symbol"/>
                <a:ea typeface="DejaVu Sans"/>
              </a:rPr>
              <a:t>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at high speed = -10° (in both cases lift is preserved).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A less streamlined wing would have a lower lift coefficient and higher drag coefficient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24" name="CustomShape 4"/>
          <p:cNvSpPr/>
          <p:nvPr/>
        </p:nvSpPr>
        <p:spPr>
          <a:xfrm>
            <a:off x="569880" y="5454720"/>
            <a:ext cx="3258360" cy="179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With </a:t>
            </a: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increase of flight velocity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 there is also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Decrease of maximum wingspan,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Increased wingbeat period (the time to complete wingbeat cycle),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Decrease angle of the attack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Decrease lift coefficient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25" name="Formula 5"/>
              <p:cNvSpPr txBox="1"/>
              <p:nvPr/>
            </p:nvSpPr>
            <p:spPr>
              <a:xfrm>
                <a:off x="6584760" y="6445080"/>
                <a:ext cx="977400" cy="610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𝑨</m:t>
                    </m:r>
                    <m:r>
                      <m:t xml:space="preserve">=</m:t>
                    </m:r>
                    <m:f>
                      <m:num>
                        <m:r>
                          <m:t xml:space="preserve">∆</m:t>
                        </m:r>
                        <m:r>
                          <m:t xml:space="preserve">𝑽</m:t>
                        </m:r>
                      </m:num>
                      <m:den>
                        <m:r>
                          <m:t xml:space="preserve">∆</m:t>
                        </m:r>
                        <m:r>
                          <m:t xml:space="preserve">𝑻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126" name="CustomShape 6"/>
          <p:cNvSpPr/>
          <p:nvPr/>
        </p:nvSpPr>
        <p:spPr>
          <a:xfrm>
            <a:off x="6584760" y="6445080"/>
            <a:ext cx="977400" cy="610200"/>
          </a:xfrm>
          <a:prstGeom prst="rect">
            <a:avLst/>
          </a:prstGeom>
          <a:blipFill rotWithShape="0">
            <a:blip r:embed="rId1"/>
            <a:stretch>
              <a:fillRect l="0" t="0" r="0" b="-1931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7" name="CustomShape 7"/>
          <p:cNvSpPr/>
          <p:nvPr/>
        </p:nvSpPr>
        <p:spPr>
          <a:xfrm>
            <a:off x="5299920" y="5470920"/>
            <a:ext cx="3372120" cy="94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is acceleration,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is the difference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between final velocity and the start velocity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();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is the time duration of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wingbeat cycle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8" name="CustomShape 8"/>
          <p:cNvSpPr/>
          <p:nvPr/>
        </p:nvSpPr>
        <p:spPr>
          <a:xfrm>
            <a:off x="5276880" y="5470920"/>
            <a:ext cx="3418200" cy="973800"/>
          </a:xfrm>
          <a:prstGeom prst="rect">
            <a:avLst/>
          </a:prstGeom>
          <a:blipFill rotWithShape="0">
            <a:blip r:embed="rId2"/>
            <a:stretch>
              <a:fillRect l="-730" t="0" r="0" b="-5072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490320" y="641880"/>
            <a:ext cx="9115200" cy="676440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BATS´ FLYING GATE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399960" y="1568520"/>
            <a:ext cx="3258360" cy="179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With </a:t>
            </a: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increase of flight velocity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 there is also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Decrease of maximum wingspan,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Increased wingbeat period (the time to complete wingbeat cycle),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Decrease angle of the attack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Decrease lift coefficient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5657760" y="2571840"/>
            <a:ext cx="977400" cy="610200"/>
          </a:xfrm>
          <a:prstGeom prst="rect">
            <a:avLst/>
          </a:prstGeom>
          <a:blipFill rotWithShape="0">
            <a:blip r:embed="rId1"/>
            <a:stretch>
              <a:fillRect l="0" t="0" r="0" b="-1931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2" name="CustomShape 4"/>
          <p:cNvSpPr/>
          <p:nvPr/>
        </p:nvSpPr>
        <p:spPr>
          <a:xfrm>
            <a:off x="4591080" y="1582200"/>
            <a:ext cx="3418200" cy="973800"/>
          </a:xfrm>
          <a:prstGeom prst="rect">
            <a:avLst/>
          </a:prstGeom>
          <a:blipFill rotWithShape="0">
            <a:blip r:embed="rId2"/>
            <a:stretch>
              <a:fillRect l="-356" t="-1250" r="0" b="-5142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3" name="Picture 9" descr=""/>
          <p:cNvPicPr/>
          <p:nvPr/>
        </p:nvPicPr>
        <p:blipFill>
          <a:blip r:embed="rId3"/>
          <a:stretch/>
        </p:blipFill>
        <p:spPr>
          <a:xfrm>
            <a:off x="1504440" y="3745440"/>
            <a:ext cx="7086600" cy="1172160"/>
          </a:xfrm>
          <a:prstGeom prst="rect">
            <a:avLst/>
          </a:prstGeom>
          <a:ln w="3240">
            <a:solidFill>
              <a:srgbClr val="000000"/>
            </a:solidFill>
            <a:miter/>
          </a:ln>
          <a:effectLst>
            <a:outerShdw algn="tl" blurRad="50800" dir="2700000" dist="38100" rotWithShape="0">
              <a:srgbClr val="000000">
                <a:alpha val="43000"/>
              </a:srgbClr>
            </a:outerShdw>
          </a:effectLst>
        </p:spPr>
      </p:pic>
      <p:pic>
        <p:nvPicPr>
          <p:cNvPr id="134" name="Picture 10" descr=""/>
          <p:cNvPicPr/>
          <p:nvPr/>
        </p:nvPicPr>
        <p:blipFill>
          <a:blip r:embed="rId4"/>
          <a:srcRect l="0" t="0" r="11255" b="0"/>
          <a:stretch/>
        </p:blipFill>
        <p:spPr>
          <a:xfrm>
            <a:off x="2990880" y="5279400"/>
            <a:ext cx="3499920" cy="2130120"/>
          </a:xfrm>
          <a:prstGeom prst="rect">
            <a:avLst/>
          </a:prstGeom>
          <a:ln w="3240">
            <a:solidFill>
              <a:srgbClr val="000000"/>
            </a:solidFill>
            <a:miter/>
          </a:ln>
          <a:effectLst>
            <a:outerShdw algn="tl" blurRad="50800" dir="2700000" dist="38100" rotWithShape="0">
              <a:srgbClr val="000000">
                <a:alpha val="43000"/>
              </a:srgbClr>
            </a:outerShdw>
          </a:effectLst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490320" y="641880"/>
            <a:ext cx="9115200" cy="676440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BATS´ FLYING GATE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324000" y="1873080"/>
            <a:ext cx="9441000" cy="4708440"/>
          </a:xfrm>
          <a:prstGeom prst="rect">
            <a:avLst/>
          </a:prstGeom>
          <a:blipFill rotWithShape="0">
            <a:blip r:embed="rId1"/>
            <a:stretch>
              <a:fillRect l="-530" t="-524" r="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490320" y="641880"/>
            <a:ext cx="9115200" cy="67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OUTLINES - BIOLOGY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617400" y="1900080"/>
            <a:ext cx="9078120" cy="5354640"/>
          </a:xfrm>
          <a:prstGeom prst="rect">
            <a:avLst/>
          </a:prstGeom>
          <a:blipFill rotWithShape="0">
            <a:blip r:embed="rId1"/>
            <a:stretch>
              <a:fillRect l="-553" t="-464" r="-412" b="-941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490320" y="641880"/>
            <a:ext cx="9115200" cy="67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OUTLINES - AERODYNAMICS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617400" y="1900080"/>
            <a:ext cx="9078120" cy="3934080"/>
          </a:xfrm>
          <a:prstGeom prst="rect">
            <a:avLst/>
          </a:prstGeom>
          <a:blipFill rotWithShape="0">
            <a:blip r:embed="rId1"/>
            <a:stretch>
              <a:fillRect l="-552" t="-626" r="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1" name="CustomShape 3"/>
          <p:cNvSpPr/>
          <p:nvPr/>
        </p:nvSpPr>
        <p:spPr>
          <a:xfrm>
            <a:off x="1073520" y="6292800"/>
            <a:ext cx="794844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You have got all data in the tables/figures in the previous slides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490320" y="641880"/>
            <a:ext cx="9115200" cy="67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OUTLINES - AERODYNAMICS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617400" y="1900080"/>
            <a:ext cx="9078120" cy="530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Lift Coefficient and Lift Force: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 is ideal airfoil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Lift Force: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Drag Coefficient and Drag Force: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Angle of the attack: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Positive angle of the attack: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0 + 180° </a:t>
            </a:r>
            <a:r>
              <a:rPr b="0" i="1" lang="en-US" sz="1800" spc="-1" strike="noStrike">
                <a:solidFill>
                  <a:srgbClr val="000000"/>
                </a:solidFill>
                <a:latin typeface="Wingdings"/>
                <a:ea typeface="DejaVu Sans"/>
              </a:rPr>
              <a:t>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arms are above 0 angle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Negative angle of the attack: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0 – 180° </a:t>
            </a:r>
            <a:r>
              <a:rPr b="0" i="1" lang="en-US" sz="1800" spc="-1" strike="noStrike">
                <a:solidFill>
                  <a:srgbClr val="000000"/>
                </a:solidFill>
                <a:latin typeface="Wingdings"/>
                <a:ea typeface="DejaVu Sans"/>
              </a:rPr>
              <a:t>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arms are below 0 angle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Angle calculation should take into consideration player´s interchangeable position in the virtual world (player moves around the scene)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4" name="CustomShape 3"/>
          <p:cNvSpPr/>
          <p:nvPr/>
        </p:nvSpPr>
        <p:spPr>
          <a:xfrm>
            <a:off x="617400" y="1900080"/>
            <a:ext cx="9078120" cy="5354640"/>
          </a:xfrm>
          <a:prstGeom prst="rect">
            <a:avLst/>
          </a:prstGeom>
          <a:blipFill rotWithShape="0">
            <a:blip r:embed="rId1"/>
            <a:stretch>
              <a:fillRect l="-554" t="-464" r="-275" b="-941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490320" y="641880"/>
            <a:ext cx="9115200" cy="67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OUTLINES - BIOLOGY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46" name="Picture 4" descr=""/>
          <p:cNvPicPr/>
          <p:nvPr/>
        </p:nvPicPr>
        <p:blipFill>
          <a:blip r:embed="rId1"/>
          <a:stretch/>
        </p:blipFill>
        <p:spPr>
          <a:xfrm>
            <a:off x="0" y="1719000"/>
            <a:ext cx="7867080" cy="5745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490320" y="641880"/>
            <a:ext cx="9115200" cy="67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EXERCISE – 1.1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48" name="Picture 3" descr=""/>
          <p:cNvPicPr/>
          <p:nvPr/>
        </p:nvPicPr>
        <p:blipFill>
          <a:blip r:embed="rId1"/>
          <a:stretch/>
        </p:blipFill>
        <p:spPr>
          <a:xfrm>
            <a:off x="6937920" y="4362480"/>
            <a:ext cx="2742480" cy="3081600"/>
          </a:xfrm>
          <a:prstGeom prst="rect">
            <a:avLst/>
          </a:prstGeom>
          <a:ln>
            <a:noFill/>
          </a:ln>
        </p:spPr>
      </p:pic>
      <p:sp>
        <p:nvSpPr>
          <p:cNvPr id="149" name="CustomShape 2"/>
          <p:cNvSpPr/>
          <p:nvPr/>
        </p:nvSpPr>
        <p:spPr>
          <a:xfrm>
            <a:off x="490320" y="1949400"/>
            <a:ext cx="8823240" cy="369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In Unity: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1.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</a:rPr>
              <a:t>Create 2 virtual trackables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(2 objects) and make controls for them (so that they are able to move on the scene either with buttons or mouse)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2.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</a:rPr>
              <a:t>In a T-pose make a calibration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: if hands/trackables are stretched to the sides their angle = zero. Calibration should take 5 seconds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3.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</a:rPr>
              <a:t>Calculate angle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(without using inbuilt Unity angle function)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a) if hands/trackables move up, the angle should be positive (calculated from zero angle)</a:t>
            </a:r>
            <a:br/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b) if hands/trackables move down the angle should be negative (calculated from zero angle)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When delivering export the package from Unity and upload it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Remember to comment! </a:t>
            </a:r>
            <a:br/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In each line - explain in the comments what have you done and why.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0" name="CustomShape 3"/>
          <p:cNvSpPr/>
          <p:nvPr/>
        </p:nvSpPr>
        <p:spPr>
          <a:xfrm>
            <a:off x="532440" y="6597720"/>
            <a:ext cx="7305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Should you consider world or local coordinates when calculating the angle?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490320" y="641880"/>
            <a:ext cx="9115200" cy="67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BATS – WHY BAT?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6" name="Picture 9" descr=""/>
          <p:cNvPicPr/>
          <p:nvPr/>
        </p:nvPicPr>
        <p:blipFill>
          <a:blip r:embed="rId1"/>
          <a:stretch/>
        </p:blipFill>
        <p:spPr>
          <a:xfrm>
            <a:off x="4362480" y="1797120"/>
            <a:ext cx="4304520" cy="5601240"/>
          </a:xfrm>
          <a:prstGeom prst="rect">
            <a:avLst/>
          </a:prstGeom>
          <a:ln>
            <a:noFill/>
          </a:ln>
        </p:spPr>
      </p:pic>
      <p:sp>
        <p:nvSpPr>
          <p:cNvPr id="47" name="CustomShape 2"/>
          <p:cNvSpPr/>
          <p:nvPr/>
        </p:nvSpPr>
        <p:spPr>
          <a:xfrm>
            <a:off x="704880" y="2025720"/>
            <a:ext cx="3656880" cy="313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Flying mammals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Hand-wing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Morphologically different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body from a human body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(embodiment in VR), but anatomically similar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Biomimicry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490320" y="641880"/>
            <a:ext cx="9115200" cy="67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BREAK !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415440" y="2348280"/>
            <a:ext cx="9265320" cy="376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3" name="Picture 8" descr=""/>
          <p:cNvPicPr/>
          <p:nvPr/>
        </p:nvPicPr>
        <p:blipFill>
          <a:blip r:embed="rId1"/>
          <a:stretch/>
        </p:blipFill>
        <p:spPr>
          <a:xfrm>
            <a:off x="246960" y="1873080"/>
            <a:ext cx="9601560" cy="5400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490320" y="641880"/>
            <a:ext cx="9115200" cy="67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EXERCISE – 1.2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55" name="Picture 3" descr=""/>
          <p:cNvPicPr/>
          <p:nvPr/>
        </p:nvPicPr>
        <p:blipFill>
          <a:blip r:embed="rId1"/>
          <a:stretch/>
        </p:blipFill>
        <p:spPr>
          <a:xfrm>
            <a:off x="6937920" y="4362480"/>
            <a:ext cx="2742480" cy="3081600"/>
          </a:xfrm>
          <a:prstGeom prst="rect">
            <a:avLst/>
          </a:prstGeom>
          <a:ln>
            <a:noFill/>
          </a:ln>
        </p:spPr>
      </p:pic>
      <p:sp>
        <p:nvSpPr>
          <p:cNvPr id="156" name="CustomShape 2"/>
          <p:cNvSpPr/>
          <p:nvPr/>
        </p:nvSpPr>
        <p:spPr>
          <a:xfrm>
            <a:off x="415440" y="2348280"/>
            <a:ext cx="9265320" cy="25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Create a 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User-Case Diagram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for the flight, taking into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consideration input gestures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57" name="CustomShape 3"/>
          <p:cNvSpPr/>
          <p:nvPr/>
        </p:nvSpPr>
        <p:spPr>
          <a:xfrm>
            <a:off x="444240" y="6521400"/>
            <a:ext cx="451188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As a suggestion: Nclass or Violet: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2"/>
              </a:rPr>
              <a:t>http://alexdp.free.fr/violetumleditor/page.php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490320" y="641880"/>
            <a:ext cx="9115200" cy="67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EXERCISE – 1.2 - Example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59" name="Picture 3" descr=""/>
          <p:cNvPicPr/>
          <p:nvPr/>
        </p:nvPicPr>
        <p:blipFill>
          <a:blip r:embed="rId1"/>
          <a:stretch/>
        </p:blipFill>
        <p:spPr>
          <a:xfrm>
            <a:off x="8172360" y="196920"/>
            <a:ext cx="1684080" cy="1892160"/>
          </a:xfrm>
          <a:prstGeom prst="rect">
            <a:avLst/>
          </a:prstGeom>
          <a:ln>
            <a:noFill/>
          </a:ln>
        </p:spPr>
      </p:pic>
      <p:pic>
        <p:nvPicPr>
          <p:cNvPr id="160" name="Picture 7" descr=""/>
          <p:cNvPicPr/>
          <p:nvPr/>
        </p:nvPicPr>
        <p:blipFill>
          <a:blip r:embed="rId2"/>
          <a:stretch/>
        </p:blipFill>
        <p:spPr>
          <a:xfrm>
            <a:off x="2590920" y="1873080"/>
            <a:ext cx="4914360" cy="5307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490320" y="641880"/>
            <a:ext cx="9115200" cy="67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EXERCISE – 1.3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62" name="Picture 3" descr=""/>
          <p:cNvPicPr/>
          <p:nvPr/>
        </p:nvPicPr>
        <p:blipFill>
          <a:blip r:embed="rId1"/>
          <a:stretch/>
        </p:blipFill>
        <p:spPr>
          <a:xfrm>
            <a:off x="6281640" y="3244680"/>
            <a:ext cx="3390120" cy="3809160"/>
          </a:xfrm>
          <a:prstGeom prst="rect">
            <a:avLst/>
          </a:prstGeom>
          <a:ln>
            <a:noFill/>
          </a:ln>
        </p:spPr>
      </p:pic>
      <p:sp>
        <p:nvSpPr>
          <p:cNvPr id="163" name="CustomShape 2"/>
          <p:cNvSpPr/>
          <p:nvPr/>
        </p:nvSpPr>
        <p:spPr>
          <a:xfrm>
            <a:off x="415440" y="2348280"/>
            <a:ext cx="9265320" cy="43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Create a Class-Diagram out of the User-Case Diagram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453240" y="5460480"/>
            <a:ext cx="6875640" cy="20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As a suggestion for Class-Diagram: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2"/>
              </a:rPr>
              <a:t>http://nclass.sourceforge.net/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3"/>
              </a:rPr>
              <a:t>http://people.cs.ksu.edu/~schmidt/501s13/Lectures/VSnotesS.html#0.1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490320" y="641880"/>
            <a:ext cx="9115200" cy="67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EXERCISE – 1.3 - Example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66" name="Picture 3" descr=""/>
          <p:cNvPicPr/>
          <p:nvPr/>
        </p:nvPicPr>
        <p:blipFill>
          <a:blip r:embed="rId1"/>
          <a:stretch/>
        </p:blipFill>
        <p:spPr>
          <a:xfrm>
            <a:off x="8172360" y="196920"/>
            <a:ext cx="1694880" cy="1904400"/>
          </a:xfrm>
          <a:prstGeom prst="rect">
            <a:avLst/>
          </a:prstGeom>
          <a:ln>
            <a:noFill/>
          </a:ln>
        </p:spPr>
      </p:pic>
      <p:pic>
        <p:nvPicPr>
          <p:cNvPr id="167" name="Picture 7" descr=""/>
          <p:cNvPicPr/>
          <p:nvPr/>
        </p:nvPicPr>
        <p:blipFill>
          <a:blip r:embed="rId2"/>
          <a:stretch/>
        </p:blipFill>
        <p:spPr>
          <a:xfrm>
            <a:off x="2413080" y="1568520"/>
            <a:ext cx="5269680" cy="5853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490320" y="641880"/>
            <a:ext cx="9115200" cy="67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EXERCISE – 1.4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69" name="Picture 3" descr=""/>
          <p:cNvPicPr/>
          <p:nvPr/>
        </p:nvPicPr>
        <p:blipFill>
          <a:blip r:embed="rId1"/>
          <a:stretch/>
        </p:blipFill>
        <p:spPr>
          <a:xfrm>
            <a:off x="7339680" y="4616280"/>
            <a:ext cx="2378880" cy="2673000"/>
          </a:xfrm>
          <a:prstGeom prst="rect">
            <a:avLst/>
          </a:prstGeom>
          <a:ln>
            <a:noFill/>
          </a:ln>
        </p:spPr>
      </p:pic>
      <p:sp>
        <p:nvSpPr>
          <p:cNvPr id="170" name="CustomShape 2"/>
          <p:cNvSpPr/>
          <p:nvPr/>
        </p:nvSpPr>
        <p:spPr>
          <a:xfrm>
            <a:off x="415440" y="2139480"/>
            <a:ext cx="9265320" cy="43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Split your working load and start programming the flight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1" name="CustomShape 3"/>
          <p:cNvSpPr/>
          <p:nvPr/>
        </p:nvSpPr>
        <p:spPr>
          <a:xfrm>
            <a:off x="436320" y="2945160"/>
            <a:ext cx="8044560" cy="228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Inspiration: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2"/>
              </a:rPr>
              <a:t>https://www.recreationalflying.com/tutorials/groundschool/index.html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3"/>
              </a:rPr>
              <a:t>https://www.grc.nasa.gov/www/k-12/airplane/forces.html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4"/>
              </a:rPr>
              <a:t>https://www.grc.nasa.gov/www/k-12/VirtualAero/BottleRocket/airplane/forces.html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5"/>
              </a:rPr>
              <a:t>https://www.grc.nasa.gov/www/k-12/UEET/StudentSite/dynamicsofflight.html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6"/>
              </a:rPr>
              <a:t>http://jeb.biologists.org/content/218/5/653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7"/>
              </a:rPr>
              <a:t>http://heli-air.net/2016/02/08/the-ideal-aerofoil/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468000" y="349200"/>
            <a:ext cx="9115200" cy="97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AERODYNAMICS  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468000" y="349200"/>
            <a:ext cx="9115200" cy="9777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 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4" name="CustomShape 3"/>
          <p:cNvSpPr/>
          <p:nvPr/>
        </p:nvSpPr>
        <p:spPr>
          <a:xfrm>
            <a:off x="795240" y="1935720"/>
            <a:ext cx="8347680" cy="255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Thrust Force ()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is another mechanical force, described by Newton´s third law of motion.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Thrust is the amount needed to accelerate 1 kg of mass at the rate of 1 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Where  - is a rate of change of mass with respect to time,  - is speed of the gasses.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Thrust depends only on the velocity change across the engine.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Thrust is produced only when bat starts flapping the wings. 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5" name="CustomShape 4"/>
          <p:cNvSpPr/>
          <p:nvPr/>
        </p:nvSpPr>
        <p:spPr>
          <a:xfrm>
            <a:off x="676800" y="1935720"/>
            <a:ext cx="8584920" cy="3049200"/>
          </a:xfrm>
          <a:prstGeom prst="rect">
            <a:avLst/>
          </a:prstGeom>
          <a:blipFill rotWithShape="0">
            <a:blip r:embed="rId2"/>
            <a:stretch>
              <a:fillRect l="-437" t="-400" r="0" b="-2048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490320" y="641880"/>
            <a:ext cx="911520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AERODYNAMICS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621360" y="2090160"/>
            <a:ext cx="8809560" cy="173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Includes several general laws of motion of the gas (mostly air) as well as interaction between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gas and moving bodies in this medium </a:t>
            </a: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"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the main parameters, characterizing air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: </a:t>
            </a:r>
            <a:endParaRPr b="0" lang="en-US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Temperature, </a:t>
            </a:r>
            <a:endParaRPr b="0" lang="en-US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Density, </a:t>
            </a:r>
            <a:endParaRPr b="0" lang="en-US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Pressure.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CustomShape 3"/>
          <p:cNvSpPr/>
          <p:nvPr/>
        </p:nvSpPr>
        <p:spPr>
          <a:xfrm>
            <a:off x="619560" y="4035600"/>
            <a:ext cx="857052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The standard or normal atmosphere for a 0 level is considered to be a mean of a sea level.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If Gravity is neglected it could be assumed that air movement occurs in a horizontal plane,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which means that potential energy of air mass does not change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9" name="Picture 6" descr=""/>
          <p:cNvPicPr/>
          <p:nvPr/>
        </p:nvPicPr>
        <p:blipFill>
          <a:blip r:embed="rId1"/>
          <a:stretch/>
        </p:blipFill>
        <p:spPr>
          <a:xfrm>
            <a:off x="1503360" y="5149800"/>
            <a:ext cx="6803280" cy="2239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490320" y="370800"/>
            <a:ext cx="9115200" cy="97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AERODYNAMICS  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490320" y="370800"/>
            <a:ext cx="9115200" cy="9777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 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2" name="CustomShape 3"/>
          <p:cNvSpPr/>
          <p:nvPr/>
        </p:nvSpPr>
        <p:spPr>
          <a:xfrm>
            <a:off x="842040" y="1873080"/>
            <a:ext cx="8316000" cy="11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The airflow around the wing is the following: the mass flow is proportional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to the air density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ρ (kg/)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, the wing area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 (plan surface from above in )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and the airspeed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V (speed m/s)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. This means that mass flow is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ρVS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= kg/s, which comes directly from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Bernoulli gas equation:  where  is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dynamic pressure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or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thrust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.   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3" name="CustomShape 4"/>
          <p:cNvSpPr/>
          <p:nvPr/>
        </p:nvSpPr>
        <p:spPr>
          <a:xfrm>
            <a:off x="490320" y="1873080"/>
            <a:ext cx="9019800" cy="1368720"/>
          </a:xfrm>
          <a:prstGeom prst="rect">
            <a:avLst/>
          </a:prstGeom>
          <a:blipFill rotWithShape="0">
            <a:blip r:embed="rId2"/>
            <a:stretch>
              <a:fillRect l="-555" t="-1825" r="0" b="-1825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4" name="CustomShape 5"/>
          <p:cNvSpPr/>
          <p:nvPr/>
        </p:nvSpPr>
        <p:spPr>
          <a:xfrm>
            <a:off x="547920" y="3359520"/>
            <a:ext cx="9016920" cy="173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Airspeed leaving the bottom of the wing is proportional to the flight speed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V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and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the angle of attack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of the wing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α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critical angle of the attack of the wings = 15°, the airflow on the top surface is disrupted,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which means that the lift decreases and is not proportional anymore to the angle of the attack.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At the same time drag increases and the bird can go down like a brick 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85" name="Picture 9" descr=""/>
          <p:cNvPicPr/>
          <p:nvPr/>
        </p:nvPicPr>
        <p:blipFill>
          <a:blip r:embed="rId3"/>
          <a:stretch/>
        </p:blipFill>
        <p:spPr>
          <a:xfrm>
            <a:off x="89640" y="5113800"/>
            <a:ext cx="9968760" cy="2424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490320" y="641880"/>
            <a:ext cx="911520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VR – WHAT IS IT ?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9" name="Picture 3" descr=""/>
          <p:cNvPicPr/>
          <p:nvPr/>
        </p:nvPicPr>
        <p:blipFill>
          <a:blip r:embed="rId1"/>
          <a:stretch/>
        </p:blipFill>
        <p:spPr>
          <a:xfrm>
            <a:off x="490320" y="3397320"/>
            <a:ext cx="5754600" cy="3875760"/>
          </a:xfrm>
          <a:prstGeom prst="rect">
            <a:avLst/>
          </a:prstGeom>
          <a:ln>
            <a:noFill/>
          </a:ln>
        </p:spPr>
      </p:pic>
      <p:sp>
        <p:nvSpPr>
          <p:cNvPr id="50" name="CustomShape 2"/>
          <p:cNvSpPr/>
          <p:nvPr/>
        </p:nvSpPr>
        <p:spPr>
          <a:xfrm>
            <a:off x="490320" y="1804320"/>
            <a:ext cx="3410640" cy="109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VR  - </a:t>
            </a:r>
            <a:r>
              <a:rPr b="0" i="1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Ultimate communication medium simulated with help of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computer generated images and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visited with VR hardware (Biocca)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1" name="CustomShape 3"/>
          <p:cNvSpPr/>
          <p:nvPr/>
        </p:nvSpPr>
        <p:spPr>
          <a:xfrm>
            <a:off x="6724800" y="1804320"/>
            <a:ext cx="3145680" cy="393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Presence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-  a  sense of "being there" (mental concept as a reaction to technological immersion),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always consider laws of physics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Immersion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- how much the user is immersed in the virtual world (physical presence)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Action </a:t>
            </a:r>
            <a:r>
              <a:rPr b="0" lang="en-US" sz="1800" spc="-1" strike="noStrike">
                <a:solidFill>
                  <a:srgbClr val="000000"/>
                </a:solidFill>
                <a:latin typeface="Wingdings"/>
                <a:ea typeface="DejaVu Sans"/>
              </a:rPr>
              <a:t>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Reaction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1"/>
          <p:cNvSpPr/>
          <p:nvPr/>
        </p:nvSpPr>
        <p:spPr>
          <a:xfrm>
            <a:off x="490320" y="641880"/>
            <a:ext cx="911520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WHAT TO CONSIDER (VR APP)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3" name="CustomShape 2"/>
          <p:cNvSpPr/>
          <p:nvPr/>
        </p:nvSpPr>
        <p:spPr>
          <a:xfrm>
            <a:off x="489600" y="1797120"/>
            <a:ext cx="7266240" cy="447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Real-Time Programming (sensory technology based on human perception):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Visual input (binocular vision &amp; cues)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Audio (binaural cues)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Proprioception (movement of the body &amp; gestural inputs)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Touch (haptics)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Vestibular sense (through vision or audio input)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Taste &amp; Smell (way out of our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league atm!)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Interaction (impact with the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environment and feedback)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Digital Narrative principals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(purpose to the VR users)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4" name="Picture 6" descr=""/>
          <p:cNvPicPr/>
          <p:nvPr/>
        </p:nvPicPr>
        <p:blipFill>
          <a:blip r:embed="rId1"/>
          <a:stretch/>
        </p:blipFill>
        <p:spPr>
          <a:xfrm>
            <a:off x="4151880" y="3883680"/>
            <a:ext cx="5714280" cy="3212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1"/>
          <p:cNvSpPr/>
          <p:nvPr/>
        </p:nvSpPr>
        <p:spPr>
          <a:xfrm>
            <a:off x="490320" y="641880"/>
            <a:ext cx="911520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0" lang="en-US" sz="4400" spc="-21" strike="noStrike">
                <a:solidFill>
                  <a:srgbClr val="000000"/>
                </a:solidFill>
                <a:latin typeface="Arial"/>
              </a:rPr>
              <a:t>HISTORY of Flight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6" name="CustomShape 2"/>
          <p:cNvSpPr/>
          <p:nvPr/>
        </p:nvSpPr>
        <p:spPr>
          <a:xfrm>
            <a:off x="2381400" y="1923120"/>
            <a:ext cx="9265320" cy="429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69800" indent="-301680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Greek Legend About Icarus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57" name="Picture 12" descr=""/>
          <p:cNvPicPr/>
          <p:nvPr/>
        </p:nvPicPr>
        <p:blipFill>
          <a:blip r:embed="rId1"/>
          <a:stretch/>
        </p:blipFill>
        <p:spPr>
          <a:xfrm>
            <a:off x="1063800" y="2648520"/>
            <a:ext cx="7968600" cy="4482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1"/>
          <p:cNvSpPr/>
          <p:nvPr/>
        </p:nvSpPr>
        <p:spPr>
          <a:xfrm>
            <a:off x="490320" y="641880"/>
            <a:ext cx="911520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0" lang="en-US" sz="4400" spc="-21" strike="noStrike">
                <a:solidFill>
                  <a:srgbClr val="000000"/>
                </a:solidFill>
                <a:latin typeface="Arial"/>
              </a:rPr>
              <a:t>HISTORY of Flight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9" name="CustomShape 2"/>
          <p:cNvSpPr/>
          <p:nvPr/>
        </p:nvSpPr>
        <p:spPr>
          <a:xfrm>
            <a:off x="415440" y="1949400"/>
            <a:ext cx="9265320" cy="429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69800" indent="-301680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The first kite - China around 5</a:t>
            </a:r>
            <a:r>
              <a:rPr b="0" lang="en-US" sz="2800" spc="-1" strike="noStrike" baseline="30000">
                <a:solidFill>
                  <a:srgbClr val="000000"/>
                </a:solidFill>
                <a:latin typeface="Arial"/>
              </a:rPr>
              <a:t>th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 century B.C. by Mozi and Lu Ban 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60" name="Picture 5" descr=""/>
          <p:cNvPicPr/>
          <p:nvPr/>
        </p:nvPicPr>
        <p:blipFill>
          <a:blip r:embed="rId1"/>
          <a:stretch/>
        </p:blipFill>
        <p:spPr>
          <a:xfrm>
            <a:off x="628560" y="3070080"/>
            <a:ext cx="2446560" cy="3730680"/>
          </a:xfrm>
          <a:prstGeom prst="rect">
            <a:avLst/>
          </a:prstGeom>
          <a:ln>
            <a:noFill/>
          </a:ln>
        </p:spPr>
      </p:pic>
      <p:pic>
        <p:nvPicPr>
          <p:cNvPr id="61" name="Picture 7" descr=""/>
          <p:cNvPicPr/>
          <p:nvPr/>
        </p:nvPicPr>
        <p:blipFill>
          <a:blip r:embed="rId2"/>
          <a:stretch/>
        </p:blipFill>
        <p:spPr>
          <a:xfrm>
            <a:off x="4438800" y="3070080"/>
            <a:ext cx="4990320" cy="3730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247680" y="641880"/>
            <a:ext cx="10438560" cy="116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HISTORY - Scientific Background for Physics of Flight </a:t>
            </a:r>
            <a:br/>
            <a:endParaRPr b="0" lang="en-US" sz="3200" spc="-1" strike="noStrike">
              <a:latin typeface="Arial"/>
            </a:endParaRPr>
          </a:p>
        </p:txBody>
      </p:sp>
      <p:sp>
        <p:nvSpPr>
          <p:cNvPr id="63" name="CustomShape 2"/>
          <p:cNvSpPr/>
          <p:nvPr/>
        </p:nvSpPr>
        <p:spPr>
          <a:xfrm>
            <a:off x="415440" y="2348280"/>
            <a:ext cx="9265320" cy="61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	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	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4" name="CustomShape 3"/>
          <p:cNvSpPr/>
          <p:nvPr/>
        </p:nvSpPr>
        <p:spPr>
          <a:xfrm>
            <a:off x="517680" y="1823400"/>
            <a:ext cx="907344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During the renaissance period Leonardo da Vinci studied aerodynamics principles through birds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flight, though his works were unknown for almost 300 centuries.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5" name="Picture 6" descr=""/>
          <p:cNvPicPr/>
          <p:nvPr/>
        </p:nvPicPr>
        <p:blipFill>
          <a:blip r:embed="rId1"/>
          <a:stretch/>
        </p:blipFill>
        <p:spPr>
          <a:xfrm>
            <a:off x="2114640" y="2787480"/>
            <a:ext cx="5866560" cy="4399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CustomShape 1"/>
          <p:cNvSpPr/>
          <p:nvPr/>
        </p:nvSpPr>
        <p:spPr>
          <a:xfrm>
            <a:off x="247680" y="641880"/>
            <a:ext cx="10438560" cy="116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HISTORY - Scientific Background for Physics of Flight </a:t>
            </a:r>
            <a:br/>
            <a:endParaRPr b="0" lang="en-US" sz="3200" spc="-1" strike="noStrike">
              <a:latin typeface="Arial"/>
            </a:endParaRPr>
          </a:p>
        </p:txBody>
      </p:sp>
      <p:sp>
        <p:nvSpPr>
          <p:cNvPr id="67" name="CustomShape 2"/>
          <p:cNvSpPr/>
          <p:nvPr/>
        </p:nvSpPr>
        <p:spPr>
          <a:xfrm>
            <a:off x="415440" y="2348280"/>
            <a:ext cx="9265320" cy="61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	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	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8" name="CustomShape 3"/>
          <p:cNvSpPr/>
          <p:nvPr/>
        </p:nvSpPr>
        <p:spPr>
          <a:xfrm>
            <a:off x="1248480" y="1949040"/>
            <a:ext cx="7598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Fundamental concepts of aerodynamics were first presented in the 18</a:t>
            </a:r>
            <a:r>
              <a:rPr b="0" lang="en-US" sz="1800" spc="-1" strike="noStrike" baseline="30000">
                <a:solidFill>
                  <a:srgbClr val="000000"/>
                </a:solidFill>
                <a:latin typeface="Calibri"/>
                <a:ea typeface="DejaVu Sans"/>
              </a:rPr>
              <a:t>th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century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9" name="Picture 5" descr=""/>
          <p:cNvPicPr/>
          <p:nvPr/>
        </p:nvPicPr>
        <p:blipFill>
          <a:blip r:embed="rId1"/>
          <a:stretch/>
        </p:blipFill>
        <p:spPr>
          <a:xfrm>
            <a:off x="1114560" y="2863800"/>
            <a:ext cx="7867080" cy="4295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3264</TotalTime>
  <Application>LibreOffice/6.0.4.2$Windows_x86 LibreOffice_project/9b0d9b32d5dcda91d2f1a96dc04c645c450872bf</Application>
  <Words>2493</Words>
  <Paragraphs>338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2018-02-26T12:08:15Z</dcterms:created>
  <dc:creator>Martin Kraus</dc:creator>
  <dc:description/>
  <dc:language>en-US</dc:language>
  <cp:lastModifiedBy/>
  <dcterms:modified xsi:type="dcterms:W3CDTF">2019-08-04T14:53:42Z</dcterms:modified>
  <cp:revision>223</cp:revision>
  <dc:subject/>
  <dc:title>AAU, MED8, SPRING 2018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16.0016</vt:lpwstr>
  </property>
  <property fmtid="{D5CDD505-2E9C-101B-9397-08002B2CF9AE}" pid="3" name="Created">
    <vt:filetime>2014-02-07T00:00:00Z</vt:filetime>
  </property>
  <property fmtid="{D5CDD505-2E9C-101B-9397-08002B2CF9AE}" pid="4" name="Creator">
    <vt:lpwstr>Acrobat PDFMaker 10.1 for Word</vt:lpwstr>
  </property>
  <property fmtid="{D5CDD505-2E9C-101B-9397-08002B2CF9AE}" pid="5" name="HiddenSlides">
    <vt:i4>0</vt:i4>
  </property>
  <property fmtid="{D5CDD505-2E9C-101B-9397-08002B2CF9AE}" pid="6" name="HyperlinksChanged">
    <vt:bool>0</vt:bool>
  </property>
  <property fmtid="{D5CDD505-2E9C-101B-9397-08002B2CF9AE}" pid="7" name="LastSaved">
    <vt:filetime>2018-02-26T00:00:00Z</vt:filetime>
  </property>
  <property fmtid="{D5CDD505-2E9C-101B-9397-08002B2CF9AE}" pid="8" name="LinksUpToDate">
    <vt:bool>0</vt:bool>
  </property>
  <property fmtid="{D5CDD505-2E9C-101B-9397-08002B2CF9AE}" pid="9" name="MMClips">
    <vt:i4>0</vt:i4>
  </property>
  <property fmtid="{D5CDD505-2E9C-101B-9397-08002B2CF9AE}" pid="10" name="Notes">
    <vt:i4>0</vt:i4>
  </property>
  <property fmtid="{D5CDD505-2E9C-101B-9397-08002B2CF9AE}" pid="11" name="PresentationFormat">
    <vt:lpwstr>Custom</vt:lpwstr>
  </property>
  <property fmtid="{D5CDD505-2E9C-101B-9397-08002B2CF9AE}" pid="12" name="ScaleCrop">
    <vt:bool>0</vt:bool>
  </property>
  <property fmtid="{D5CDD505-2E9C-101B-9397-08002B2CF9AE}" pid="13" name="ShareDoc">
    <vt:bool>0</vt:bool>
  </property>
  <property fmtid="{D5CDD505-2E9C-101B-9397-08002B2CF9AE}" pid="14" name="Slides">
    <vt:i4>38</vt:i4>
  </property>
</Properties>
</file>